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8" r:id="rId1"/>
  </p:sldMasterIdLst>
  <p:sldIdLst>
    <p:sldId id="256" r:id="rId2"/>
    <p:sldId id="315" r:id="rId3"/>
    <p:sldId id="288" r:id="rId4"/>
    <p:sldId id="280" r:id="rId5"/>
    <p:sldId id="295" r:id="rId6"/>
    <p:sldId id="329" r:id="rId7"/>
    <p:sldId id="330" r:id="rId8"/>
    <p:sldId id="319" r:id="rId9"/>
    <p:sldId id="320" r:id="rId10"/>
    <p:sldId id="314" r:id="rId11"/>
    <p:sldId id="284" r:id="rId12"/>
    <p:sldId id="298" r:id="rId13"/>
    <p:sldId id="303" r:id="rId14"/>
    <p:sldId id="296" r:id="rId15"/>
    <p:sldId id="265" r:id="rId16"/>
    <p:sldId id="323" r:id="rId17"/>
    <p:sldId id="326" r:id="rId18"/>
    <p:sldId id="327" r:id="rId19"/>
    <p:sldId id="321" r:id="rId20"/>
    <p:sldId id="307" r:id="rId21"/>
    <p:sldId id="318" r:id="rId22"/>
    <p:sldId id="304" r:id="rId23"/>
    <p:sldId id="308" r:id="rId24"/>
    <p:sldId id="331" r:id="rId25"/>
    <p:sldId id="310" r:id="rId26"/>
    <p:sldId id="332" r:id="rId27"/>
    <p:sldId id="316" r:id="rId28"/>
    <p:sldId id="270" r:id="rId2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5" autoAdjust="0"/>
    <p:restoredTop sz="94660"/>
  </p:normalViewPr>
  <p:slideViewPr>
    <p:cSldViewPr>
      <p:cViewPr varScale="1">
        <p:scale>
          <a:sx n="156" d="100"/>
          <a:sy n="156" d="100"/>
        </p:scale>
        <p:origin x="1836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Young" userId="8aa36f8e29516a18" providerId="LiveId" clId="{B76D71C6-D1C9-4AF1-BFAA-0450159D57CD}"/>
    <pc:docChg chg="modSld">
      <pc:chgData name="Tony Young" userId="8aa36f8e29516a18" providerId="LiveId" clId="{B76D71C6-D1C9-4AF1-BFAA-0450159D57CD}" dt="2020-10-27T07:53:53.688" v="0" actId="14100"/>
      <pc:docMkLst>
        <pc:docMk/>
      </pc:docMkLst>
      <pc:sldChg chg="modSp mod">
        <pc:chgData name="Tony Young" userId="8aa36f8e29516a18" providerId="LiveId" clId="{B76D71C6-D1C9-4AF1-BFAA-0450159D57CD}" dt="2020-10-27T07:53:53.688" v="0" actId="14100"/>
        <pc:sldMkLst>
          <pc:docMk/>
          <pc:sldMk cId="0" sldId="314"/>
        </pc:sldMkLst>
        <pc:picChg chg="mod">
          <ac:chgData name="Tony Young" userId="8aa36f8e29516a18" providerId="LiveId" clId="{B76D71C6-D1C9-4AF1-BFAA-0450159D57CD}" dt="2020-10-27T07:53:53.688" v="0" actId="14100"/>
          <ac:picMkLst>
            <pc:docMk/>
            <pc:sldMk cId="0" sldId="314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B2203-503E-4531-9614-EF2C6F7066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FEF93E-BF9E-456D-9096-D8D0561991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AB8799-87CB-41CB-B00A-5CA5B79AD6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D5F3E1-171D-4032-951F-9EEFB513F8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12F105-FFC0-4589-942C-D74068892D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98EA47-33AA-4ABA-AC9F-9CAB262E75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C2C974-8D3B-4B12-8D7F-4B5C118E012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BD2ED9-15AA-454C-AF66-D9DBFD7BF0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00187C-BB74-411D-9C65-5516E2AEC5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28B3C-B09F-4AEB-9080-973D2BDC30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91D25-B964-4AEF-9479-6559094523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>
              <a:defRPr/>
            </a:pPr>
            <a:fld id="{D82FD961-B4B1-4DEE-8B15-E536B9B493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tyoung@kavis-tech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752600"/>
            <a:ext cx="7620000" cy="12954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200" dirty="0" err="1">
                <a:solidFill>
                  <a:srgbClr val="002060"/>
                </a:solidFill>
                <a:latin typeface="Ethnocentric" pitchFamily="2" charset="0"/>
                <a:cs typeface="Arial" charset="0"/>
              </a:rPr>
              <a:t>Kavis</a:t>
            </a:r>
            <a:r>
              <a:rPr lang="en-US" sz="3200" dirty="0">
                <a:solidFill>
                  <a:srgbClr val="002060"/>
                </a:solidFill>
                <a:latin typeface="Ethnocentric" pitchFamily="2" charset="0"/>
                <a:cs typeface="Arial" charset="0"/>
              </a:rPr>
              <a:t> Technology LLC</a:t>
            </a:r>
            <a:br>
              <a:rPr lang="en-US" sz="3200" dirty="0">
                <a:solidFill>
                  <a:srgbClr val="002060"/>
                </a:solidFill>
                <a:latin typeface="Ethnocentric" pitchFamily="2" charset="0"/>
                <a:cs typeface="Arial" charset="0"/>
              </a:rPr>
            </a:br>
            <a:r>
              <a:rPr lang="en-US" sz="3200" dirty="0">
                <a:solidFill>
                  <a:srgbClr val="002060"/>
                </a:solidFill>
                <a:latin typeface="Arial" charset="0"/>
                <a:cs typeface="Arial" charset="0"/>
              </a:rPr>
              <a:t>Contract Manufacturing Services</a:t>
            </a:r>
            <a:endParaRPr lang="en-US" sz="7200" dirty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657600"/>
            <a:ext cx="2133600" cy="609600"/>
          </a:xfrm>
        </p:spPr>
        <p:txBody>
          <a:bodyPr rtlCol="0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11/12/2019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Ethnocentric" pitchFamily="2" charset="0"/>
            </a:endParaRPr>
          </a:p>
        </p:txBody>
      </p:sp>
      <p:pic>
        <p:nvPicPr>
          <p:cNvPr id="4" name="Picture 3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 House Tool &amp; Equipment List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100" y="1219201"/>
            <a:ext cx="6743700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943601"/>
            <a:ext cx="1905000" cy="52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Bay Area Local Facilities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259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Parts cleaning for photo-contamination control  at TMPI in Hayward.</a:t>
            </a:r>
          </a:p>
          <a:p>
            <a:pPr>
              <a:lnSpc>
                <a:spcPct val="90000"/>
              </a:lnSpc>
            </a:pPr>
            <a:r>
              <a:rPr lang="en-US" dirty="0"/>
              <a:t>Incoming inspection and assembly in Class 1000 clean room in Hayward, CA.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Electroless</a:t>
            </a:r>
            <a:r>
              <a:rPr lang="en-US" dirty="0"/>
              <a:t> nickel plating and Colored hard anodize at Electro Plating Specialties (EPS) in Hayward.</a:t>
            </a:r>
          </a:p>
          <a:p>
            <a:pPr>
              <a:lnSpc>
                <a:spcPct val="90000"/>
              </a:lnSpc>
            </a:pPr>
            <a:r>
              <a:rPr lang="en-US" dirty="0"/>
              <a:t>Re-work and non-compliance materials handling at </a:t>
            </a:r>
            <a:r>
              <a:rPr lang="en-US" dirty="0" err="1"/>
              <a:t>Tridecs</a:t>
            </a:r>
            <a:r>
              <a:rPr lang="en-US" dirty="0"/>
              <a:t> Precision Machining in Hayward.</a:t>
            </a:r>
          </a:p>
          <a:p>
            <a:pPr>
              <a:lnSpc>
                <a:spcPct val="90000"/>
              </a:lnSpc>
            </a:pPr>
            <a:r>
              <a:rPr lang="en-US" dirty="0"/>
              <a:t>Inventory and spare parts in Hayward.</a:t>
            </a:r>
          </a:p>
        </p:txBody>
      </p:sp>
      <p:pic>
        <p:nvPicPr>
          <p:cNvPr id="13316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Special Cleaning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All assemblies and components near UV optics require special cleaning at the KLA certified cleaning houses like TMPI, </a:t>
            </a:r>
            <a:r>
              <a:rPr lang="en-US" sz="2400" dirty="0" err="1"/>
              <a:t>Alantac</a:t>
            </a:r>
            <a:r>
              <a:rPr lang="en-US" sz="2400" dirty="0"/>
              <a:t>, Sun Surface</a:t>
            </a:r>
          </a:p>
          <a:p>
            <a:r>
              <a:rPr lang="en-US" sz="2400" dirty="0"/>
              <a:t>Special packaging is also required.</a:t>
            </a:r>
          </a:p>
        </p:txBody>
      </p:sp>
      <p:pic>
        <p:nvPicPr>
          <p:cNvPr id="14340" name="Picture 2" descr="C:\Documents and Settings\Tony\Desktop\index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752600"/>
            <a:ext cx="411480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Surface Treatment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502920" y="1298448"/>
            <a:ext cx="8183880" cy="4187952"/>
          </a:xfrm>
        </p:spPr>
        <p:txBody>
          <a:bodyPr/>
          <a:lstStyle/>
          <a:p>
            <a:r>
              <a:rPr lang="en-US" dirty="0"/>
              <a:t>Anodize (Mil-A-8625, Type II)</a:t>
            </a:r>
          </a:p>
          <a:p>
            <a:r>
              <a:rPr lang="en-US" dirty="0"/>
              <a:t>Hard anodize (Mil-A-8525, Type III)</a:t>
            </a:r>
          </a:p>
          <a:p>
            <a:r>
              <a:rPr lang="en-US" dirty="0" err="1"/>
              <a:t>Alodine</a:t>
            </a:r>
            <a:endParaRPr lang="en-US" dirty="0"/>
          </a:p>
          <a:p>
            <a:r>
              <a:rPr lang="en-US" dirty="0" err="1"/>
              <a:t>Electroless</a:t>
            </a:r>
            <a:r>
              <a:rPr lang="en-US" dirty="0"/>
              <a:t> nickel plating</a:t>
            </a:r>
          </a:p>
          <a:p>
            <a:r>
              <a:rPr lang="en-US" dirty="0" err="1"/>
              <a:t>Passivation</a:t>
            </a:r>
            <a:endParaRPr lang="en-US" dirty="0"/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Commonly Used Materials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389120"/>
          </a:xfrm>
        </p:spPr>
        <p:txBody>
          <a:bodyPr rtlCol="0">
            <a:normAutofit/>
          </a:bodyPr>
          <a:lstStyle/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Metal: 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Alum 6061, 5052, 7075, MIC-6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Stainless Steel, Invar/</a:t>
            </a:r>
            <a:r>
              <a:rPr lang="en-US" dirty="0" err="1"/>
              <a:t>Kovar</a:t>
            </a:r>
            <a:endParaRPr lang="en-US" dirty="0"/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Copper, Brass, </a:t>
            </a:r>
            <a:r>
              <a:rPr lang="en-US" dirty="0" err="1"/>
              <a:t>BeCu</a:t>
            </a:r>
            <a:r>
              <a:rPr lang="en-US" dirty="0"/>
              <a:t>, Titanium 6AL-4V</a:t>
            </a:r>
          </a:p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Plastic:  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Teflon, </a:t>
            </a:r>
            <a:r>
              <a:rPr lang="en-US" dirty="0" err="1"/>
              <a:t>Delrin</a:t>
            </a:r>
            <a:r>
              <a:rPr lang="en-US" dirty="0"/>
              <a:t>, Fiberglass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PEEK, </a:t>
            </a:r>
            <a:r>
              <a:rPr lang="en-US" dirty="0" err="1"/>
              <a:t>Semitron</a:t>
            </a:r>
            <a:r>
              <a:rPr lang="en-US" dirty="0"/>
              <a:t>, </a:t>
            </a:r>
            <a:r>
              <a:rPr lang="en-US" dirty="0" err="1"/>
              <a:t>Ertalyte</a:t>
            </a:r>
            <a:r>
              <a:rPr lang="en-US" dirty="0"/>
              <a:t>, UHMW</a:t>
            </a:r>
          </a:p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Ceramic: 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Silicon carbide</a:t>
            </a:r>
          </a:p>
          <a:p>
            <a:pPr marL="731520" lvl="1" indent="-274320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Alumina, </a:t>
            </a:r>
            <a:r>
              <a:rPr lang="en-US" dirty="0" err="1"/>
              <a:t>Zirconia</a:t>
            </a:r>
            <a:endParaRPr lang="en-US" dirty="0"/>
          </a:p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Quality Assurance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389120"/>
          </a:xfrm>
        </p:spPr>
        <p:txBody>
          <a:bodyPr>
            <a:normAutofit/>
          </a:bodyPr>
          <a:lstStyle/>
          <a:p>
            <a:r>
              <a:rPr lang="en-US" sz="2800" dirty="0"/>
              <a:t>Full compliance with ISO and US Mil-specifications for special materials, tooling and handling.</a:t>
            </a:r>
          </a:p>
          <a:p>
            <a:r>
              <a:rPr lang="en-US" sz="2800" dirty="0"/>
              <a:t>Incoming inspection at the assembly house in Hayward, California. </a:t>
            </a:r>
          </a:p>
          <a:p>
            <a:r>
              <a:rPr lang="en-US" sz="2800" dirty="0"/>
              <a:t>Critical surface treatment concerning photo contamination is done at EPS in Hayward.</a:t>
            </a:r>
          </a:p>
          <a:p>
            <a:r>
              <a:rPr lang="en-US" sz="2800" dirty="0"/>
              <a:t>First article full inspection report. 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600200"/>
            <a:ext cx="6781800" cy="2057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offer more than just machining and assembly:  </a:t>
            </a:r>
            <a:r>
              <a:rPr lang="en-US" sz="4800" dirty="0">
                <a:solidFill>
                  <a:srgbClr val="002060"/>
                </a:solidFill>
              </a:rPr>
              <a:t>We offer </a:t>
            </a:r>
            <a:r>
              <a:rPr lang="en-US" sz="4800" i="1" u="sng" dirty="0">
                <a:solidFill>
                  <a:srgbClr val="002060"/>
                </a:solidFill>
              </a:rPr>
              <a:t>Solutions</a:t>
            </a:r>
            <a:endParaRPr lang="en-US" i="1" u="sng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3886200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We work with customer engineers closely to solve problems, suggest improvements, and deliver quality products on time.</a:t>
            </a:r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562600" y="1752600"/>
            <a:ext cx="3352800" cy="3048000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marL="274320" indent="-274320" eaLnBrk="1" fontAlgn="auto" hangingPunct="1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Non-magnetic</a:t>
            </a:r>
          </a:p>
          <a:p>
            <a:pPr marL="274320" indent="-274320" eaLnBrk="1" fontAlgn="auto" hangingPunct="1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Sharp tip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0.1um roughness</a:t>
            </a:r>
          </a:p>
          <a:p>
            <a:pPr marL="274320" indent="-274320" eaLnBrk="1" fontAlgn="auto" hangingPunct="1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5mm +/- 6um</a:t>
            </a:r>
          </a:p>
          <a:p>
            <a:pPr marL="274320" indent="-274320" eaLnBrk="1" fontAlgn="auto" hangingPunct="1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50um/70mm  straightness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1" indent="-201168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Char char="◦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Example Project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349" y="1371600"/>
            <a:ext cx="5023451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638800" y="1219200"/>
            <a:ext cx="29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Requirement Spec: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Tony\Desktop\Small Photo\IMG_08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600" y="533400"/>
            <a:ext cx="3759200" cy="2819400"/>
          </a:xfrm>
          <a:prstGeom prst="rect">
            <a:avLst/>
          </a:prstGeom>
          <a:noFill/>
        </p:spPr>
      </p:pic>
      <p:pic>
        <p:nvPicPr>
          <p:cNvPr id="6" name="Picture 2" descr="C:\Documents and Settings\Tony\Desktop\Small Photo\IMG_083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533400"/>
            <a:ext cx="3759200" cy="28194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14400" y="68580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Material Selection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685800"/>
            <a:ext cx="193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Permeability Test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101" y="3308499"/>
            <a:ext cx="3765699" cy="25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62000" y="3429000"/>
            <a:ext cx="175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Annealing Test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45980" y="3505200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Packaging</a:t>
            </a:r>
          </a:p>
        </p:txBody>
      </p:sp>
      <p:pic>
        <p:nvPicPr>
          <p:cNvPr id="16" name="Picture 15" descr="C:\Documents and Settings\Tony\Desktop\Kavis 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Documents and Settings\Tony\Desktop\Jin Ming Photo\IMG_160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4800" y="3429000"/>
            <a:ext cx="4334934" cy="24384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191000" y="518160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Electro-polishing </a:t>
            </a:r>
          </a:p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vs. grinding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14800" y="342900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Surface Roughness Enhancement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867400"/>
            <a:ext cx="3200400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DFA Bracket</a:t>
            </a:r>
          </a:p>
        </p:txBody>
      </p:sp>
      <p:pic>
        <p:nvPicPr>
          <p:cNvPr id="8" name="Picture 7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A picture containing sitting, small, wooden, water&#10;&#10;Description automatically generated">
            <a:extLst>
              <a:ext uri="{FF2B5EF4-FFF2-40B4-BE49-F238E27FC236}">
                <a16:creationId xmlns:a16="http://schemas.microsoft.com/office/drawing/2014/main" id="{C7DB7B94-6A8C-46F3-9A40-4251CC0A7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5003"/>
            <a:ext cx="71628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We have been a contract manufacturing service provider to KLA Tencor since 2007.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We have signed NDA with KLA Tencor and we respect our customer’s intellectual property.  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We have local facilities in Bay Area as well as overseas operations in Asia.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We offer off-shore price with local convenience.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9220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295400" y="5638800"/>
            <a:ext cx="74676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Camera Mount Assembly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7" y="533400"/>
            <a:ext cx="8158163" cy="5254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Tony\Desktop\Small Photo\IMG_10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5200" y="457200"/>
            <a:ext cx="7188200" cy="53911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" y="5867400"/>
            <a:ext cx="512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+mj-lt"/>
                <a:cs typeface="Arial" pitchFamily="34" charset="0"/>
              </a:rPr>
              <a:t>450mm chuck case</a:t>
            </a:r>
          </a:p>
        </p:txBody>
      </p:sp>
      <p:pic>
        <p:nvPicPr>
          <p:cNvPr id="4" name="Picture 3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066800" y="5562600"/>
            <a:ext cx="7543800" cy="9144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70C0"/>
                </a:solidFill>
              </a:rPr>
              <a:t>450mm chuck: flatness = 5um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478558"/>
            <a:ext cx="6172200" cy="5307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257800" y="838200"/>
            <a:ext cx="2819400" cy="63976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CRES-440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680646"/>
            <a:ext cx="5581650" cy="410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609600"/>
            <a:ext cx="2527864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Documents and Settings\Tony\Desktop\Kavis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 picture containing indoor, green, sitting, table&#10;&#10;Description automatically generated">
            <a:extLst>
              <a:ext uri="{FF2B5EF4-FFF2-40B4-BE49-F238E27FC236}">
                <a16:creationId xmlns:a16="http://schemas.microsoft.com/office/drawing/2014/main" id="{74C6585C-146B-4233-985F-C2DF8C1263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1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867400"/>
            <a:ext cx="54102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Field Service Tooling</a:t>
            </a:r>
          </a:p>
        </p:txBody>
      </p:sp>
      <p:pic>
        <p:nvPicPr>
          <p:cNvPr id="8" name="Picture 7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A picture containing table, red, sitting&#10;&#10;Description automatically generated">
            <a:extLst>
              <a:ext uri="{FF2B5EF4-FFF2-40B4-BE49-F238E27FC236}">
                <a16:creationId xmlns:a16="http://schemas.microsoft.com/office/drawing/2014/main" id="{5A8995F0-6970-442F-B57F-762EFF4E8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09600"/>
            <a:ext cx="7772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05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158806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4"/>
          <p:cNvSpPr txBox="1">
            <a:spLocks noChangeArrowheads="1"/>
          </p:cNvSpPr>
          <p:nvPr/>
        </p:nvSpPr>
        <p:spPr bwMode="auto">
          <a:xfrm rot="-5400000">
            <a:off x="2063750" y="2889250"/>
            <a:ext cx="18843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latin typeface="Arial" charset="0"/>
                <a:cs typeface="Arial" charset="0"/>
              </a:rPr>
              <a:t>Tooling Assembly</a:t>
            </a:r>
          </a:p>
        </p:txBody>
      </p:sp>
      <p:pic>
        <p:nvPicPr>
          <p:cNvPr id="6" name="Picture 5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 picture containing indoor, table, sitting, mirror&#10;&#10;Description automatically generated">
            <a:extLst>
              <a:ext uri="{FF2B5EF4-FFF2-40B4-BE49-F238E27FC236}">
                <a16:creationId xmlns:a16="http://schemas.microsoft.com/office/drawing/2014/main" id="{4DF39001-52C7-4906-A8CC-84CED4462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51275" y="1322087"/>
            <a:ext cx="515620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066800" y="5562600"/>
            <a:ext cx="7543800" cy="9144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70C0"/>
                </a:solidFill>
              </a:rPr>
              <a:t>3D Printing</a:t>
            </a:r>
          </a:p>
        </p:txBody>
      </p:sp>
      <p:pic>
        <p:nvPicPr>
          <p:cNvPr id="3" name="Picture 2" descr="A close up of a piano&#10;&#10;Description automatically generated">
            <a:extLst>
              <a:ext uri="{FF2B5EF4-FFF2-40B4-BE49-F238E27FC236}">
                <a16:creationId xmlns:a16="http://schemas.microsoft.com/office/drawing/2014/main" id="{92870811-6D0E-4FCC-B2BF-45EB98EC97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6" y="762000"/>
            <a:ext cx="4368800" cy="32766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9CA8D9-A1AA-4731-B34B-DFB9F0927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2241" y="1393825"/>
            <a:ext cx="50546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6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Tony\Desktop\Tony's design\zoom assembl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685800"/>
            <a:ext cx="5715000" cy="5054472"/>
          </a:xfrm>
          <a:prstGeom prst="rect">
            <a:avLst/>
          </a:prstGeom>
          <a:noFill/>
        </p:spPr>
      </p:pic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457200"/>
            <a:ext cx="6629400" cy="10668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>
                <a:solidFill>
                  <a:srgbClr val="FFC000"/>
                </a:solidFill>
              </a:rPr>
              <a:t>Examples of Electro-Mechanical assembly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167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itchFamily="34" charset="0"/>
                <a:cs typeface="Arial" pitchFamily="34" charset="0"/>
              </a:rPr>
              <a:t>MicroMo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motor inside for zoom operation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81200" y="2133603"/>
            <a:ext cx="3809999" cy="14296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Contact Info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idx="1"/>
          </p:nvPr>
        </p:nvSpPr>
        <p:spPr>
          <a:xfrm>
            <a:off x="914400" y="1295400"/>
            <a:ext cx="7315200" cy="45259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charset="0"/>
                <a:cs typeface="Arial" charset="0"/>
              </a:rPr>
              <a:t>San Jose Office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1646 Lorient Terrace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San Jose, CA 95133, USA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Tel (510) 825-2035, Fax (877) 708-3447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Email: </a:t>
            </a:r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  <a:hlinkClick r:id="rId2"/>
              </a:rPr>
              <a:t>tyoung@kavis-tech.com</a:t>
            </a:r>
            <a:endParaRPr lang="en-US" sz="2400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pPr lvl="1"/>
            <a:endParaRPr lang="en-US" sz="2400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r>
              <a:rPr lang="en-US" sz="2800" dirty="0">
                <a:solidFill>
                  <a:srgbClr val="002060"/>
                </a:solidFill>
                <a:latin typeface="Arial" charset="0"/>
                <a:cs typeface="Arial" charset="0"/>
              </a:rPr>
              <a:t>Hayward Office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3401 Investment Blvd. #10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Hayward, CA 94545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Arial" charset="0"/>
                <a:cs typeface="Arial" charset="0"/>
              </a:rPr>
              <a:t>USA</a:t>
            </a:r>
          </a:p>
        </p:txBody>
      </p:sp>
      <p:pic>
        <p:nvPicPr>
          <p:cNvPr id="4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Contract Manufacturing Services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800600"/>
          </a:xfrm>
        </p:spPr>
        <p:txBody>
          <a:bodyPr/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Provide turn-key assemblies and kits, i.e., electro-mechanical assemblies,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opto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-mechanical assemblies.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Procurement of off-the-shelf material and components following the BOM.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US assembly house completes critical cleaning, assembly and packaging.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Closely follow customer’s specifications for material handling, plating, cleaning, and packaging.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Quality, Cost, Efficiency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191000"/>
          </a:xfrm>
        </p:spPr>
        <p:txBody>
          <a:bodyPr/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US assembly house for quality assurance, final cleaning, and assembly based on customer requirement. 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Global outsourcing for machining to help achieve the cost-down objectives of our customers.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Typical delivery is 3 weeks .  2-week delivery and 1-week delivery available for urgent jobs.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Offshore Capabilities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Precision Machining: </a:t>
            </a:r>
          </a:p>
          <a:p>
            <a:pPr lvl="1"/>
            <a:r>
              <a:rPr lang="en-US" dirty="0"/>
              <a:t>CNC Milling &amp; Turning, Lapping, Grinding</a:t>
            </a:r>
          </a:p>
          <a:p>
            <a:pPr lvl="1"/>
            <a:r>
              <a:rPr lang="en-US" dirty="0"/>
              <a:t>EDM </a:t>
            </a:r>
          </a:p>
          <a:p>
            <a:pPr lvl="1"/>
            <a:r>
              <a:rPr lang="en-US" dirty="0"/>
              <a:t>Cold stabilization</a:t>
            </a:r>
          </a:p>
          <a:p>
            <a:pPr lvl="1"/>
            <a:r>
              <a:rPr lang="en-US" dirty="0"/>
              <a:t>Sheet metal (less than 1-meter length)</a:t>
            </a:r>
          </a:p>
          <a:p>
            <a:pPr lvl="1"/>
            <a:r>
              <a:rPr lang="en-US" dirty="0"/>
              <a:t>Laser cutting, laser welding</a:t>
            </a:r>
          </a:p>
          <a:p>
            <a:r>
              <a:rPr lang="en-US" dirty="0"/>
              <a:t>Ceramics manufacturing: </a:t>
            </a:r>
          </a:p>
          <a:p>
            <a:pPr lvl="1"/>
            <a:r>
              <a:rPr lang="en-US" dirty="0"/>
              <a:t>Silicon Carbide</a:t>
            </a:r>
          </a:p>
          <a:p>
            <a:pPr lvl="1"/>
            <a:r>
              <a:rPr lang="en-US" dirty="0" err="1"/>
              <a:t>Zirconia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Fiberglass</a:t>
            </a:r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Offshore Capabilities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3D printing: </a:t>
            </a:r>
          </a:p>
          <a:p>
            <a:pPr lvl="1"/>
            <a:endParaRPr lang="en-US" dirty="0"/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E73C427-EA7F-4A9E-A7B4-18FB7D1A6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06559"/>
            <a:ext cx="7848600" cy="38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2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Offshore Capabilities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049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Hard metal machining</a:t>
            </a:r>
          </a:p>
        </p:txBody>
      </p:sp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 picture containing table, metal, sitting, food&#10;&#10;Description automatically generated">
            <a:extLst>
              <a:ext uri="{FF2B5EF4-FFF2-40B4-BE49-F238E27FC236}">
                <a16:creationId xmlns:a16="http://schemas.microsoft.com/office/drawing/2014/main" id="{37E6ADB8-5A1D-4E02-B667-2CA57C3EBC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68574"/>
            <a:ext cx="5029200" cy="3771900"/>
          </a:xfrm>
          <a:prstGeom prst="rect">
            <a:avLst/>
          </a:prstGeom>
        </p:spPr>
      </p:pic>
      <p:pic>
        <p:nvPicPr>
          <p:cNvPr id="6" name="Picture 5" descr="A picture containing measure, object, water, different&#10;&#10;Description automatically generated">
            <a:extLst>
              <a:ext uri="{FF2B5EF4-FFF2-40B4-BE49-F238E27FC236}">
                <a16:creationId xmlns:a16="http://schemas.microsoft.com/office/drawing/2014/main" id="{5816CA37-1766-4385-8DA3-DD4334D70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1752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93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Machining Facility in Asia</a:t>
            </a:r>
          </a:p>
        </p:txBody>
      </p:sp>
      <p:pic>
        <p:nvPicPr>
          <p:cNvPr id="1026" name="Picture 2" descr="D:\Documents and Settings\Tony\My Documents\Airbearing\Photo\IMG_15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71600"/>
            <a:ext cx="7620000" cy="4286250"/>
          </a:xfrm>
          <a:prstGeom prst="rect">
            <a:avLst/>
          </a:prstGeom>
          <a:noFill/>
        </p:spPr>
      </p:pic>
      <p:pic>
        <p:nvPicPr>
          <p:cNvPr id="5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19200"/>
            <a:ext cx="3124200" cy="68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Metrology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438400"/>
            <a:ext cx="3810000" cy="2590800"/>
          </a:xfrm>
        </p:spPr>
        <p:txBody>
          <a:bodyPr/>
          <a:lstStyle/>
          <a:p>
            <a:r>
              <a:rPr lang="en-US" sz="2800" dirty="0" err="1">
                <a:latin typeface="Arial" pitchFamily="34" charset="0"/>
                <a:cs typeface="Arial" pitchFamily="34" charset="0"/>
              </a:rPr>
              <a:t>Leitz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PMM 12106: 1um</a:t>
            </a:r>
          </a:p>
          <a:p>
            <a:r>
              <a:rPr lang="en-US" sz="2800" dirty="0" err="1">
                <a:latin typeface="Arial" pitchFamily="34" charset="0"/>
                <a:cs typeface="Arial" pitchFamily="34" charset="0"/>
              </a:rPr>
              <a:t>Mahr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: 0.01um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TESA: 0.1um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Documents and Settings\Tony\Desktop\CM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533400"/>
            <a:ext cx="3886200" cy="5181600"/>
          </a:xfrm>
          <a:prstGeom prst="rect">
            <a:avLst/>
          </a:prstGeom>
          <a:noFill/>
        </p:spPr>
      </p:pic>
      <p:pic>
        <p:nvPicPr>
          <p:cNvPr id="6" name="Picture 4" descr="C:\Documents and Settings\Tony\Desktop\Kavis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5867400"/>
            <a:ext cx="19050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0</TotalTime>
  <Words>589</Words>
  <Application>Microsoft Office PowerPoint</Application>
  <PresentationFormat>On-screen Show (4:3)</PresentationFormat>
  <Paragraphs>106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Ethnocentric</vt:lpstr>
      <vt:lpstr>Garamond</vt:lpstr>
      <vt:lpstr>Verdana</vt:lpstr>
      <vt:lpstr>Wingdings</vt:lpstr>
      <vt:lpstr>Wingdings 2</vt:lpstr>
      <vt:lpstr>Aspect</vt:lpstr>
      <vt:lpstr>Kavis Technology LLC Contract Manufacturing Services</vt:lpstr>
      <vt:lpstr>Introduction</vt:lpstr>
      <vt:lpstr>Contract Manufacturing Services</vt:lpstr>
      <vt:lpstr>Quality, Cost, Efficiency</vt:lpstr>
      <vt:lpstr>Offshore Capabilities</vt:lpstr>
      <vt:lpstr>Offshore Capabilities</vt:lpstr>
      <vt:lpstr>Offshore Capabilities</vt:lpstr>
      <vt:lpstr>Machining Facility in Asia</vt:lpstr>
      <vt:lpstr>Metrology</vt:lpstr>
      <vt:lpstr>In House Tool &amp; Equipment List</vt:lpstr>
      <vt:lpstr>Bay Area Local Facilities</vt:lpstr>
      <vt:lpstr>Special Cleaning</vt:lpstr>
      <vt:lpstr>Surface Treatment</vt:lpstr>
      <vt:lpstr>Commonly Used Materials</vt:lpstr>
      <vt:lpstr>Quality Assurance</vt:lpstr>
      <vt:lpstr>We offer more than just machining and assembly:  We offer Solutions</vt:lpstr>
      <vt:lpstr>Example Project </vt:lpstr>
      <vt:lpstr>PowerPoint Presentation</vt:lpstr>
      <vt:lpstr>DFA Bracket</vt:lpstr>
      <vt:lpstr>Camera Mount Assembly</vt:lpstr>
      <vt:lpstr>PowerPoint Presentation</vt:lpstr>
      <vt:lpstr>450mm chuck: flatness = 5um</vt:lpstr>
      <vt:lpstr>CRES-440</vt:lpstr>
      <vt:lpstr>Field Service Tooling</vt:lpstr>
      <vt:lpstr>PowerPoint Presentation</vt:lpstr>
      <vt:lpstr>3D Printing</vt:lpstr>
      <vt:lpstr>Examples of Electro-Mechanical assembly</vt:lpstr>
      <vt:lpstr>Contact Info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 Reduction through CM</dc:title>
  <dc:creator> Tony Young</dc:creator>
  <cp:lastModifiedBy>Tony Young</cp:lastModifiedBy>
  <cp:revision>135</cp:revision>
  <dcterms:created xsi:type="dcterms:W3CDTF">2007-11-27T08:28:15Z</dcterms:created>
  <dcterms:modified xsi:type="dcterms:W3CDTF">2020-10-27T07:54:20Z</dcterms:modified>
</cp:coreProperties>
</file>